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297" r:id="rId9"/>
    <p:sldId id="298" r:id="rId10"/>
    <p:sldId id="306" r:id="rId11"/>
    <p:sldId id="301" r:id="rId12"/>
    <p:sldId id="302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1916" autoAdjust="0"/>
  </p:normalViewPr>
  <p:slideViewPr>
    <p:cSldViewPr>
      <p:cViewPr varScale="1">
        <p:scale>
          <a:sx n="112" d="100"/>
          <a:sy n="112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8651,6 тыс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рублей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144,9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1,7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115,0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1,3%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40,0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0,5 %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3217,8тыс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37,2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0,1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5123,9тыс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59,2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57DCA732-8E80-446D-B9E5-70D845276CB2}">
      <dgm:prSet phldrT="[Текст]" custScaleX="145447" custScaleY="145447" custRadScaleRad="100475" custRadScaleInc="-187187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</dgm:pt>
    <dgm:pt modelId="{6AE77C33-BBA4-4866-A447-523AF53A444B}" type="parTrans" cxnId="{F0D1B1FF-3D4E-465E-8B6C-4779863D41E8}">
      <dgm:prSet/>
      <dgm:spPr/>
      <dgm:t>
        <a:bodyPr/>
        <a:lstStyle/>
        <a:p>
          <a:endParaRPr lang="ru-RU"/>
        </a:p>
      </dgm:t>
    </dgm:pt>
    <dgm:pt modelId="{CCA865A7-AE7C-4724-880A-D269F4D92446}" type="sibTrans" cxnId="{F0D1B1FF-3D4E-465E-8B6C-4779863D41E8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3386" custLinFactNeighborY="321"/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0" presStyleCnt="6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0" presStyleCnt="6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0" presStyleCnt="6" custScaleX="131838" custScaleY="99863" custRadScaleRad="160665" custRadScaleInc="203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1" presStyleCnt="6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1" presStyleCnt="6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1" presStyleCnt="6" custScaleX="119702" custScaleY="78558" custRadScaleRad="98166" custRadScaleInc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6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6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6" custScaleX="111690" custScaleY="108265" custRadScaleRad="165976" custRadScaleInc="-11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6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6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6" custScaleX="136050" custScaleY="93319" custRadScaleRad="98144" custRadScaleInc="-4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6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6" custScaleX="130298" custScaleY="86944" custRadScaleRad="166221" custRadScaleInc="19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6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6" custScaleX="117158" custScaleY="84474" custRadScaleRad="162485" custRadScaleInc="-25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FFD0EAF9-CB59-4AD3-8F32-FEEC2B34FF71}" type="presOf" srcId="{84FA42E0-3171-4CBA-9E87-E80A4C844FE3}" destId="{5A8679B6-7689-4D75-A7A5-C24CDE107484}" srcOrd="0" destOrd="0" presId="urn:microsoft.com/office/officeart/2005/8/layout/radial1"/>
    <dgm:cxn modelId="{F0D1B1FF-3D4E-465E-8B6C-4779863D41E8}" srcId="{1F8E4B7B-3190-492B-BA7B-9B52CE7D79BE}" destId="{57DCA732-8E80-446D-B9E5-70D845276CB2}" srcOrd="17" destOrd="0" parTransId="{6AE77C33-BBA4-4866-A447-523AF53A444B}" sibTransId="{CCA865A7-AE7C-4724-880A-D269F4D92446}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0" destOrd="0" parTransId="{15828F25-D9DC-474E-BDB7-D0C96BB09D53}" sibTransId="{E9C62FCB-D719-489F-AD23-B2692E2F13DF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D63CB29F-4316-4B62-BC77-FCCDAC77F8E5}" type="presOf" srcId="{8AB6F3CB-D047-4C8E-B920-0BDFB57A2588}" destId="{1BB1C879-ADD1-46CE-9D67-364F5ECE1CD3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D015EBAF-0B0F-4D0A-8F07-38D39946D720}" srcId="{B179D74B-D7BA-4ED1-A72F-D0DA76E8417A}" destId="{C6A1BDBE-B799-45DE-8DF1-D0A56A293435}" srcOrd="1" destOrd="0" parTransId="{7FE7A46F-F120-46C2-8441-BB1D9BA17B40}" sibTransId="{B358B0F7-9D28-4C8F-9C22-734A2FEDCC8D}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5C093997-D48A-483D-B449-3F194C5A8B02}" type="presOf" srcId="{8AB6F3CB-D047-4C8E-B920-0BDFB57A2588}" destId="{62ECBD28-2110-4395-8718-5D140BE52464}" srcOrd="1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8E627F83-381F-46CA-B5E2-DB2C62C29C4F}" type="presParOf" srcId="{FC4E895A-5CB6-4776-9D34-BC12EF08CF61}" destId="{09F81971-61A1-4CB0-8EEA-38BD69D84A68}" srcOrd="1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2" destOrd="0" presId="urn:microsoft.com/office/officeart/2005/8/layout/radial1"/>
    <dgm:cxn modelId="{342FAD68-2895-4720-A1BA-032BC4934D6F}" type="presParOf" srcId="{FC4E895A-5CB6-4776-9D34-BC12EF08CF61}" destId="{6CE479B8-58DF-48DD-AC0B-D0C5FC6877CB}" srcOrd="3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4" destOrd="0" presId="urn:microsoft.com/office/officeart/2005/8/layout/radial1"/>
    <dgm:cxn modelId="{C20ABE38-1CE8-41E2-B6BB-4232EF69D615}" type="presParOf" srcId="{FC4E895A-5CB6-4776-9D34-BC12EF08CF61}" destId="{1BB1C879-ADD1-46CE-9D67-364F5ECE1CD3}" srcOrd="5" destOrd="0" presId="urn:microsoft.com/office/officeart/2005/8/layout/radial1"/>
    <dgm:cxn modelId="{3DD0003A-976C-45B7-BCBE-D01D03B5B33A}" type="presParOf" srcId="{1BB1C879-ADD1-46CE-9D67-364F5ECE1CD3}" destId="{62ECBD28-2110-4395-8718-5D140BE52464}" srcOrd="0" destOrd="0" presId="urn:microsoft.com/office/officeart/2005/8/layout/radial1"/>
    <dgm:cxn modelId="{F3D0B0FF-B783-4167-BBA3-9159B7E4D2A5}" type="presParOf" srcId="{FC4E895A-5CB6-4776-9D34-BC12EF08CF61}" destId="{5A8679B6-7689-4D75-A7A5-C24CDE107484}" srcOrd="6" destOrd="0" presId="urn:microsoft.com/office/officeart/2005/8/layout/radial1"/>
    <dgm:cxn modelId="{FB26BC09-5A40-42AB-BD45-45E633CF3FFF}" type="presParOf" srcId="{FC4E895A-5CB6-4776-9D34-BC12EF08CF61}" destId="{E5D811FC-7971-4430-8A28-1798A91448B2}" srcOrd="7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8" destOrd="0" presId="urn:microsoft.com/office/officeart/2005/8/layout/radial1"/>
    <dgm:cxn modelId="{AADE3A10-990B-4595-8220-63F085F35129}" type="presParOf" srcId="{FC4E895A-5CB6-4776-9D34-BC12EF08CF61}" destId="{BC211171-4868-4B1B-8C84-7AFE7DA92B72}" srcOrd="9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0" destOrd="0" presId="urn:microsoft.com/office/officeart/2005/8/layout/radial1"/>
    <dgm:cxn modelId="{698E30B4-36A9-4AA7-B5F3-F80BDB2ABF6E}" type="presParOf" srcId="{FC4E895A-5CB6-4776-9D34-BC12EF08CF61}" destId="{38A04AD7-3C30-42FD-9169-981E636C19E5}" srcOrd="11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544649" y="2222671"/>
          <a:ext cx="4438581" cy="1714195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8651,6 тыс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рублей</a:t>
          </a:r>
          <a:endParaRPr lang="ru-RU" sz="14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194664" y="2473709"/>
        <a:ext cx="3138551" cy="1212119"/>
      </dsp:txXfrm>
    </dsp:sp>
    <dsp:sp modelId="{09F81971-61A1-4CB0-8EEA-38BD69D84A68}">
      <dsp:nvSpPr>
        <dsp:cNvPr id="0" name=""/>
        <dsp:cNvSpPr/>
      </dsp:nvSpPr>
      <dsp:spPr>
        <a:xfrm rot="19783960">
          <a:off x="5923995" y="2109262"/>
          <a:ext cx="949406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949406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74963" y="2102008"/>
        <a:ext cx="47470" cy="47470"/>
      </dsp:txXfrm>
    </dsp:sp>
    <dsp:sp modelId="{B4689F4D-C616-4B5A-AB08-969AFEC6F29C}">
      <dsp:nvSpPr>
        <dsp:cNvPr id="0" name=""/>
        <dsp:cNvSpPr/>
      </dsp:nvSpPr>
      <dsp:spPr>
        <a:xfrm>
          <a:off x="6579270" y="540066"/>
          <a:ext cx="2207661" cy="1672231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144,9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1,7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902574" y="784959"/>
        <a:ext cx="1561053" cy="1182445"/>
      </dsp:txXfrm>
    </dsp:sp>
    <dsp:sp modelId="{6CE479B8-58DF-48DD-AC0B-D0C5FC6877CB}">
      <dsp:nvSpPr>
        <dsp:cNvPr id="0" name=""/>
        <dsp:cNvSpPr/>
      </dsp:nvSpPr>
      <dsp:spPr>
        <a:xfrm rot="15964755">
          <a:off x="4362827" y="1886762"/>
          <a:ext cx="640955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640955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667281" y="1887220"/>
        <a:ext cx="32047" cy="32047"/>
      </dsp:txXfrm>
    </dsp:sp>
    <dsp:sp modelId="{A6529843-AF44-44C9-93DF-E3B0991FDD04}">
      <dsp:nvSpPr>
        <dsp:cNvPr id="0" name=""/>
        <dsp:cNvSpPr/>
      </dsp:nvSpPr>
      <dsp:spPr>
        <a:xfrm>
          <a:off x="3614137" y="268706"/>
          <a:ext cx="2004440" cy="1315473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115,0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1,3%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907680" y="461353"/>
        <a:ext cx="1417354" cy="930179"/>
      </dsp:txXfrm>
    </dsp:sp>
    <dsp:sp modelId="{1BB1C879-ADD1-46CE-9D67-364F5ECE1CD3}">
      <dsp:nvSpPr>
        <dsp:cNvPr id="0" name=""/>
        <dsp:cNvSpPr/>
      </dsp:nvSpPr>
      <dsp:spPr>
        <a:xfrm rot="1650605">
          <a:off x="6025947" y="3996567"/>
          <a:ext cx="1060073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60073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29482" y="3986547"/>
        <a:ext cx="53003" cy="53003"/>
      </dsp:txXfrm>
    </dsp:sp>
    <dsp:sp modelId="{5A8679B6-7689-4D75-A7A5-C24CDE107484}">
      <dsp:nvSpPr>
        <dsp:cNvPr id="0" name=""/>
        <dsp:cNvSpPr/>
      </dsp:nvSpPr>
      <dsp:spPr>
        <a:xfrm>
          <a:off x="6914724" y="3780426"/>
          <a:ext cx="1870277" cy="1812925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40,0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0,5 %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188620" y="4045923"/>
        <a:ext cx="1322485" cy="1281931"/>
      </dsp:txXfrm>
    </dsp:sp>
    <dsp:sp modelId="{E5D811FC-7971-4430-8A28-1798A91448B2}">
      <dsp:nvSpPr>
        <dsp:cNvPr id="0" name=""/>
        <dsp:cNvSpPr/>
      </dsp:nvSpPr>
      <dsp:spPr>
        <a:xfrm rot="5552048">
          <a:off x="4471887" y="4163387"/>
          <a:ext cx="486731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486731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703084" y="4167701"/>
        <a:ext cx="24336" cy="24336"/>
      </dsp:txXfrm>
    </dsp:sp>
    <dsp:sp modelId="{B73BB58B-01B7-42F4-9905-9F1B2B2B2E86}">
      <dsp:nvSpPr>
        <dsp:cNvPr id="0" name=""/>
        <dsp:cNvSpPr/>
      </dsp:nvSpPr>
      <dsp:spPr>
        <a:xfrm>
          <a:off x="3530832" y="4422637"/>
          <a:ext cx="2278192" cy="1562650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3217,8тыс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37,2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864465" y="4651482"/>
        <a:ext cx="1610926" cy="1104960"/>
      </dsp:txXfrm>
    </dsp:sp>
    <dsp:sp modelId="{BC211171-4868-4B1B-8C84-7AFE7DA92B72}">
      <dsp:nvSpPr>
        <dsp:cNvPr id="0" name=""/>
        <dsp:cNvSpPr/>
      </dsp:nvSpPr>
      <dsp:spPr>
        <a:xfrm rot="9421480">
          <a:off x="2185424" y="3917210"/>
          <a:ext cx="1128781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128781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721595" y="3905472"/>
        <a:ext cx="56439" cy="56439"/>
      </dsp:txXfrm>
    </dsp:sp>
    <dsp:sp modelId="{9779251D-D94F-458D-8625-FA8430489ABD}">
      <dsp:nvSpPr>
        <dsp:cNvPr id="0" name=""/>
        <dsp:cNvSpPr/>
      </dsp:nvSpPr>
      <dsp:spPr>
        <a:xfrm>
          <a:off x="218466" y="3816429"/>
          <a:ext cx="2181873" cy="145589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0,1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37994" y="4029640"/>
        <a:ext cx="1542817" cy="1029477"/>
      </dsp:txXfrm>
    </dsp:sp>
    <dsp:sp modelId="{38A04AD7-3C30-42FD-9169-981E636C19E5}">
      <dsp:nvSpPr>
        <dsp:cNvPr id="0" name=""/>
        <dsp:cNvSpPr/>
      </dsp:nvSpPr>
      <dsp:spPr>
        <a:xfrm rot="12104606">
          <a:off x="2162260" y="2244396"/>
          <a:ext cx="1096857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96857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683268" y="2233456"/>
        <a:ext cx="54842" cy="54842"/>
      </dsp:txXfrm>
    </dsp:sp>
    <dsp:sp modelId="{21AB2C71-7445-44F1-88DA-8920B87614F7}">
      <dsp:nvSpPr>
        <dsp:cNvPr id="0" name=""/>
        <dsp:cNvSpPr/>
      </dsp:nvSpPr>
      <dsp:spPr>
        <a:xfrm>
          <a:off x="362001" y="1008106"/>
          <a:ext cx="1961840" cy="141453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5123,9тыс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59,2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49306" y="1215260"/>
        <a:ext cx="1387230" cy="1000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4221088"/>
            <a:ext cx="6400800" cy="12323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Б</a:t>
            </a:r>
            <a:r>
              <a:rPr lang="x-non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Скворцовского</a:t>
            </a:r>
            <a:r>
              <a:rPr lang="x-non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Симферопольского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Республики Крым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x-non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x-none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949414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481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035" y="999331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999331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805692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2117586" y="234174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843808" y="1470025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3570427" y="1751959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4083050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516216" y="1850665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6946999" y="1446302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018062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1187450" y="1807142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822962839"/>
              </p:ext>
            </p:extLst>
          </p:nvPr>
        </p:nvGraphicFramePr>
        <p:xfrm>
          <a:off x="144016" y="980728"/>
          <a:ext cx="9144000" cy="607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Скворцовское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сельское поселение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Симферопольского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 Республики Крым на 2017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2488" y="13100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Скворцовское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сельское поселение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Симферопольского района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Республики Крым, формируемые в рамках 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Скворцовского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 и непрограммных расходов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716015" y="1177216"/>
            <a:ext cx="3960441" cy="3318501"/>
            <a:chOff x="696633" y="1759634"/>
            <a:chExt cx="2659687" cy="2480310"/>
          </a:xfrm>
        </p:grpSpPr>
        <p:sp>
          <p:nvSpPr>
            <p:cNvPr id="4" name="Полилиния 3"/>
            <p:cNvSpPr/>
            <p:nvPr/>
          </p:nvSpPr>
          <p:spPr>
            <a:xfrm>
              <a:off x="696633" y="1759634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8189,5 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тыс.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ублей</a:t>
              </a:r>
              <a:r>
                <a:rPr lang="en-US" sz="2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или 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94,7%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050656" y="3119739"/>
              <a:ext cx="1305664" cy="1120205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462,0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рублей или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5,3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%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51520" y="1433525"/>
            <a:ext cx="3960440" cy="3579651"/>
            <a:chOff x="101342" y="70301"/>
            <a:chExt cx="3960440" cy="3579651"/>
          </a:xfrm>
        </p:grpSpPr>
        <p:sp>
          <p:nvSpPr>
            <p:cNvPr id="21" name="Полилиния 20"/>
            <p:cNvSpPr/>
            <p:nvPr/>
          </p:nvSpPr>
          <p:spPr>
            <a:xfrm>
              <a:off x="101342" y="639177"/>
              <a:ext cx="3240798" cy="3010775"/>
            </a:xfrm>
            <a:custGeom>
              <a:avLst/>
              <a:gdLst>
                <a:gd name="connsiteX0" fmla="*/ 0 w 2970181"/>
                <a:gd name="connsiteY0" fmla="*/ 1368153 h 2736306"/>
                <a:gd name="connsiteX1" fmla="*/ 1485091 w 2970181"/>
                <a:gd name="connsiteY1" fmla="*/ 0 h 2736306"/>
                <a:gd name="connsiteX2" fmla="*/ 2970182 w 2970181"/>
                <a:gd name="connsiteY2" fmla="*/ 1368153 h 2736306"/>
                <a:gd name="connsiteX3" fmla="*/ 1485091 w 2970181"/>
                <a:gd name="connsiteY3" fmla="*/ 2736306 h 2736306"/>
                <a:gd name="connsiteX4" fmla="*/ 0 w 2970181"/>
                <a:gd name="connsiteY4" fmla="*/ 1368153 h 2736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0181" h="2736306">
                  <a:moveTo>
                    <a:pt x="0" y="1368153"/>
                  </a:moveTo>
                  <a:cubicBezTo>
                    <a:pt x="0" y="612543"/>
                    <a:pt x="664898" y="0"/>
                    <a:pt x="1485091" y="0"/>
                  </a:cubicBezTo>
                  <a:cubicBezTo>
                    <a:pt x="2305284" y="0"/>
                    <a:pt x="2970182" y="612543"/>
                    <a:pt x="2970182" y="1368153"/>
                  </a:cubicBezTo>
                  <a:cubicBezTo>
                    <a:pt x="2970182" y="2123763"/>
                    <a:pt x="2305284" y="2736306"/>
                    <a:pt x="1485091" y="2736306"/>
                  </a:cubicBezTo>
                  <a:cubicBezTo>
                    <a:pt x="664898" y="2736306"/>
                    <a:pt x="0" y="2123763"/>
                    <a:pt x="0" y="1368153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14754" tIns="322669" rIns="842890" bIns="32267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3549,8</a:t>
              </a:r>
              <a:r>
                <a:rPr lang="ru-RU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kern="1200" dirty="0" smtClean="0">
                  <a:latin typeface="Times New Roman" pitchFamily="18" charset="0"/>
                  <a:cs typeface="Times New Roman" pitchFamily="18" charset="0"/>
                </a:rPr>
                <a:t>тыс. </a:t>
              </a:r>
              <a:r>
                <a:rPr lang="ru-RU" kern="1200" dirty="0" smtClean="0">
                  <a:latin typeface="Times New Roman" pitchFamily="18" charset="0"/>
                  <a:cs typeface="Times New Roman" pitchFamily="18" charset="0"/>
                </a:rPr>
                <a:t>рублей или 80,6%</a:t>
              </a:r>
              <a:endParaRPr lang="ru-RU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1580554" y="70301"/>
              <a:ext cx="2481228" cy="1923467"/>
            </a:xfrm>
            <a:custGeom>
              <a:avLst/>
              <a:gdLst>
                <a:gd name="connsiteX0" fmla="*/ 0 w 2247400"/>
                <a:gd name="connsiteY0" fmla="*/ 394763 h 789525"/>
                <a:gd name="connsiteX1" fmla="*/ 1123700 w 2247400"/>
                <a:gd name="connsiteY1" fmla="*/ 0 h 789525"/>
                <a:gd name="connsiteX2" fmla="*/ 2247400 w 2247400"/>
                <a:gd name="connsiteY2" fmla="*/ 394763 h 789525"/>
                <a:gd name="connsiteX3" fmla="*/ 1123700 w 2247400"/>
                <a:gd name="connsiteY3" fmla="*/ 789526 h 789525"/>
                <a:gd name="connsiteX4" fmla="*/ 0 w 2247400"/>
                <a:gd name="connsiteY4" fmla="*/ 394763 h 78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7400" h="789525">
                  <a:moveTo>
                    <a:pt x="0" y="394763"/>
                  </a:moveTo>
                  <a:cubicBezTo>
                    <a:pt x="0" y="176741"/>
                    <a:pt x="503098" y="0"/>
                    <a:pt x="1123700" y="0"/>
                  </a:cubicBezTo>
                  <a:cubicBezTo>
                    <a:pt x="1744302" y="0"/>
                    <a:pt x="2247400" y="176741"/>
                    <a:pt x="2247400" y="394763"/>
                  </a:cubicBezTo>
                  <a:cubicBezTo>
                    <a:pt x="2247400" y="612785"/>
                    <a:pt x="1744302" y="789526"/>
                    <a:pt x="1123700" y="789526"/>
                  </a:cubicBezTo>
                  <a:cubicBezTo>
                    <a:pt x="503098" y="789526"/>
                    <a:pt x="0" y="612785"/>
                    <a:pt x="0" y="394763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37776" tIns="93102" rIns="313826" bIns="93102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855,8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тыс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ублей или 19,4%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Скворцовского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2016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4857760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</a:t>
            </a:r>
            <a:r>
              <a:rPr lang="ru-RU" altLang="ru-RU" sz="2000" dirty="0" smtClean="0">
                <a:latin typeface="Times New Roman" pitchFamily="18" charset="0"/>
              </a:rPr>
              <a:t>решением Скворцовского </a:t>
            </a:r>
            <a:r>
              <a:rPr lang="ru-RU" altLang="ru-RU" sz="2000" dirty="0" smtClean="0">
                <a:latin typeface="Times New Roman" pitchFamily="18" charset="0"/>
              </a:rPr>
              <a:t>сельского совета </a:t>
            </a:r>
            <a:r>
              <a:rPr lang="ru-RU" altLang="ru-RU" sz="2000" dirty="0" smtClean="0">
                <a:latin typeface="Times New Roman" pitchFamily="18" charset="0"/>
              </a:rPr>
              <a:t>Симферопольского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</a:rPr>
              <a:t>района Республики Крым  </a:t>
            </a:r>
            <a:r>
              <a:rPr lang="ru-RU" altLang="ru-RU" sz="2000" dirty="0">
                <a:latin typeface="Times New Roman" pitchFamily="18" charset="0"/>
              </a:rPr>
              <a:t>«О бюджете </a:t>
            </a:r>
            <a:r>
              <a:rPr lang="ru-RU" altLang="ru-RU" sz="2000" dirty="0" smtClean="0">
                <a:latin typeface="Times New Roman" pitchFamily="18" charset="0"/>
              </a:rPr>
              <a:t>муниципального образования </a:t>
            </a:r>
            <a:r>
              <a:rPr lang="ru-RU" altLang="ru-RU" sz="2000" dirty="0" smtClean="0">
                <a:latin typeface="Times New Roman" pitchFamily="18" charset="0"/>
              </a:rPr>
              <a:t>Скворцовское </a:t>
            </a:r>
            <a:r>
              <a:rPr lang="ru-RU" altLang="ru-RU" sz="2000" dirty="0" smtClean="0">
                <a:latin typeface="Times New Roman" pitchFamily="18" charset="0"/>
              </a:rPr>
              <a:t>сельское поселение </a:t>
            </a:r>
            <a:r>
              <a:rPr lang="ru-RU" altLang="ru-RU" sz="2000" dirty="0" smtClean="0">
                <a:latin typeface="Times New Roman" pitchFamily="18" charset="0"/>
              </a:rPr>
              <a:t>Симферопольского</a:t>
            </a:r>
            <a:r>
              <a:rPr lang="ru-RU" altLang="ru-RU" sz="2000" dirty="0" smtClean="0">
                <a:latin typeface="Times New Roman" pitchFamily="18" charset="0"/>
              </a:rPr>
              <a:t>  </a:t>
            </a:r>
            <a:r>
              <a:rPr lang="ru-RU" altLang="ru-RU" sz="2000" dirty="0" smtClean="0">
                <a:latin typeface="Times New Roman" pitchFamily="18" charset="0"/>
              </a:rPr>
              <a:t>района Республики Крым на 2017 год» </a:t>
            </a:r>
            <a:r>
              <a:rPr lang="ru-RU" altLang="ru-RU" sz="2000" dirty="0">
                <a:latin typeface="Times New Roman" pitchFamily="18" charset="0"/>
              </a:rPr>
              <a:t>можно ознакомиться </a:t>
            </a:r>
            <a:r>
              <a:rPr lang="ru-RU" altLang="ru-RU" sz="2000" dirty="0" smtClean="0">
                <a:latin typeface="Times New Roman" pitchFamily="18" charset="0"/>
              </a:rPr>
              <a:t>на </a:t>
            </a:r>
            <a:r>
              <a:rPr lang="ru-RU" altLang="ru-RU" sz="2000" dirty="0">
                <a:latin typeface="Times New Roman" pitchFamily="18" charset="0"/>
              </a:rPr>
              <a:t>сайте </a:t>
            </a:r>
            <a:r>
              <a:rPr lang="ru-RU" altLang="ru-RU" sz="2000" dirty="0" smtClean="0">
                <a:latin typeface="Times New Roman" pitchFamily="18" charset="0"/>
              </a:rPr>
              <a:t>администрации </a:t>
            </a:r>
            <a:r>
              <a:rPr lang="ru-RU" altLang="ru-RU" sz="2000" dirty="0" smtClean="0">
                <a:latin typeface="Times New Roman" pitchFamily="18" charset="0"/>
              </a:rPr>
              <a:t>Скворцовского </a:t>
            </a:r>
            <a:r>
              <a:rPr lang="ru-RU" altLang="ru-RU" sz="2000" dirty="0" smtClean="0">
                <a:latin typeface="Times New Roman" pitchFamily="18" charset="0"/>
              </a:rPr>
              <a:t>сельского поселения </a:t>
            </a:r>
            <a:r>
              <a:rPr lang="en-US" altLang="ru-RU" sz="2000" dirty="0">
                <a:latin typeface="Times New Roman" pitchFamily="18" charset="0"/>
              </a:rPr>
              <a:t>http</a:t>
            </a:r>
            <a:r>
              <a:rPr lang="en-US" altLang="ru-RU" sz="2000" dirty="0" smtClean="0">
                <a:latin typeface="Times New Roman" pitchFamily="18" charset="0"/>
              </a:rPr>
              <a:t>://</a:t>
            </a:r>
            <a:r>
              <a:rPr lang="ru-RU" altLang="ru-RU" sz="2000" dirty="0" err="1" smtClean="0">
                <a:latin typeface="Times New Roman" pitchFamily="18" charset="0"/>
              </a:rPr>
              <a:t>скворцовский</a:t>
            </a:r>
            <a:r>
              <a:rPr lang="ru-RU" altLang="ru-RU" sz="2000" dirty="0" err="1" smtClean="0">
                <a:latin typeface="Times New Roman" pitchFamily="18" charset="0"/>
              </a:rPr>
              <a:t>.рф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</a:rPr>
              <a:t>в разделе </a:t>
            </a:r>
            <a:r>
              <a:rPr lang="ru-RU" altLang="ru-RU" sz="2000" dirty="0" smtClean="0">
                <a:latin typeface="Times New Roman" pitchFamily="18" charset="0"/>
              </a:rPr>
              <a:t>«Бюджет», </a:t>
            </a:r>
            <a:r>
              <a:rPr lang="ru-RU" altLang="ru-RU" sz="2000" dirty="0" smtClean="0">
                <a:latin typeface="Times New Roman" pitchFamily="18" charset="0"/>
              </a:rPr>
              <a:t>на Портале Правительства Республики Крым.</a:t>
            </a:r>
            <a:endParaRPr lang="ru-RU" altLang="ru-RU" sz="20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98438" y="2636838"/>
            <a:ext cx="856773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</a:t>
            </a:r>
            <a:r>
              <a:rPr lang="ru-RU" altLang="ru-RU" sz="1400" dirty="0" smtClean="0">
                <a:latin typeface="Times New Roman" pitchFamily="18" charset="0"/>
              </a:rPr>
              <a:t>Скворцовского </a:t>
            </a:r>
            <a:r>
              <a:rPr lang="ru-RU" altLang="ru-RU" sz="1400" dirty="0" smtClean="0">
                <a:latin typeface="Times New Roman" pitchFamily="18" charset="0"/>
              </a:rPr>
              <a:t>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</a:t>
            </a:r>
            <a:r>
              <a:rPr lang="ru-RU" altLang="ru-RU" sz="1400" dirty="0" smtClean="0">
                <a:latin typeface="Times New Roman" pitchFamily="18" charset="0"/>
              </a:rPr>
              <a:t>Калинина</a:t>
            </a:r>
            <a:r>
              <a:rPr lang="ru-RU" altLang="ru-RU" sz="1400" dirty="0" smtClean="0">
                <a:latin typeface="Times New Roman" pitchFamily="18" charset="0"/>
              </a:rPr>
              <a:t>, 59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Симферопольский  </a:t>
            </a:r>
            <a:r>
              <a:rPr lang="ru-RU" altLang="ru-RU" sz="1400" dirty="0" smtClean="0">
                <a:latin typeface="Times New Roman" pitchFamily="18" charset="0"/>
              </a:rPr>
              <a:t>район, Республика Крым , </a:t>
            </a:r>
            <a:r>
              <a:rPr lang="ru-RU" altLang="ru-RU" sz="1400" dirty="0" smtClean="0">
                <a:latin typeface="Times New Roman" pitchFamily="18" charset="0"/>
              </a:rPr>
              <a:t>297544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e-mail:</a:t>
            </a:r>
            <a:r>
              <a:rPr lang="ru-RU" altLang="ru-RU" sz="1400" dirty="0"/>
              <a:t> </a:t>
            </a:r>
            <a:r>
              <a:rPr lang="en-US" altLang="ru-RU" sz="1400" dirty="0" smtClean="0"/>
              <a:t>mo.skv</a:t>
            </a:r>
            <a:r>
              <a:rPr lang="en-US" sz="1400" dirty="0" smtClean="0"/>
              <a:t>@mail.ru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График работы </a:t>
            </a:r>
            <a:r>
              <a:rPr lang="ru-RU" altLang="ru-RU" sz="1400" dirty="0" smtClean="0">
                <a:latin typeface="Times New Roman" pitchFamily="18" charset="0"/>
              </a:rPr>
              <a:t>: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с 8:00 до </a:t>
            </a:r>
            <a:r>
              <a:rPr lang="en-US" altLang="ru-RU" sz="1400" dirty="0" smtClean="0">
                <a:latin typeface="Times New Roman" pitchFamily="18" charset="0"/>
              </a:rPr>
              <a:t>17</a:t>
            </a:r>
            <a:r>
              <a:rPr lang="ru-RU" altLang="ru-RU" sz="1400" dirty="0" smtClean="0">
                <a:latin typeface="Times New Roman" pitchFamily="18" charset="0"/>
              </a:rPr>
              <a:t>:00</a:t>
            </a:r>
            <a:r>
              <a:rPr lang="en-US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>
                <a:latin typeface="Times New Roman" pitchFamily="18" charset="0"/>
              </a:rPr>
              <a:t>перерыв </a:t>
            </a:r>
            <a:r>
              <a:rPr lang="ru-RU" altLang="ru-RU" sz="1400" dirty="0" smtClean="0">
                <a:latin typeface="Times New Roman" pitchFamily="18" charset="0"/>
              </a:rPr>
              <a:t>с </a:t>
            </a:r>
            <a:r>
              <a:rPr lang="ru-RU" altLang="ru-RU" sz="1400" dirty="0">
                <a:latin typeface="Times New Roman" pitchFamily="18" charset="0"/>
              </a:rPr>
              <a:t>12:00 до </a:t>
            </a:r>
            <a:r>
              <a:rPr lang="ru-RU" altLang="ru-RU" sz="1400" dirty="0" smtClean="0">
                <a:latin typeface="Times New Roman" pitchFamily="18" charset="0"/>
              </a:rPr>
              <a:t>13:00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</a:t>
            </a:r>
            <a:r>
              <a:rPr lang="ru-RU" sz="1400" b="1" dirty="0" smtClean="0"/>
              <a:t>олитики  </a:t>
            </a:r>
            <a:r>
              <a:rPr lang="ru-RU" sz="1400" b="1" dirty="0" smtClean="0"/>
              <a:t>Скворцовского сельского </a:t>
            </a:r>
            <a:r>
              <a:rPr lang="ru-RU" sz="1400" b="1" dirty="0" smtClean="0"/>
              <a:t>поселения</a:t>
            </a:r>
            <a:endParaRPr lang="ru-RU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</a:t>
            </a:r>
            <a:r>
              <a:rPr lang="ru-RU" sz="2000" dirty="0" smtClean="0"/>
              <a:t> бюджета муниципального образования </a:t>
            </a:r>
            <a:r>
              <a:rPr lang="ru-RU" sz="2000" dirty="0" smtClean="0"/>
              <a:t>Скворцовское </a:t>
            </a:r>
            <a:r>
              <a:rPr lang="ru-RU" sz="2000" dirty="0" smtClean="0"/>
              <a:t>сельское поселение </a:t>
            </a:r>
            <a:r>
              <a:rPr lang="ru-RU" sz="2000" dirty="0" smtClean="0"/>
              <a:t>Симферопольского </a:t>
            </a:r>
            <a:r>
              <a:rPr lang="ru-RU" sz="2000" dirty="0" smtClean="0"/>
              <a:t>района Республики Крым:</a:t>
            </a:r>
            <a:endParaRPr lang="ru-RU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47864" y="3250404"/>
            <a:ext cx="2605587" cy="33469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</a:t>
            </a:r>
            <a:r>
              <a:rPr lang="ru-RU" sz="1400" b="1" dirty="0" smtClean="0"/>
              <a:t>Скворцовского </a:t>
            </a:r>
            <a:r>
              <a:rPr lang="ru-RU" sz="1400" b="1" dirty="0" smtClean="0"/>
              <a:t>сельского поселения</a:t>
            </a:r>
            <a:endParaRPr lang="ru-RU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Бюджетном послании президента Российской федерации</a:t>
            </a:r>
            <a:endParaRPr lang="ru-RU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</a:t>
            </a:r>
            <a:r>
              <a:rPr lang="ru-RU" sz="1400" b="1" dirty="0" smtClean="0"/>
              <a:t>Скворцовского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Скворцовское 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сельское поселение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Скворцовского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 Республики Крым на 2017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4134" y="1556791"/>
            <a:ext cx="2702202" cy="873951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4048" y="4986574"/>
            <a:ext cx="2592288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0,00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004048" y="2759715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8651,6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004048" y="3717032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8651,6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6" y="2193370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8651,6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муниципального образования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Скворцовское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поселение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Симферопольского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Республики Крым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2511" y="2802447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366,7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68811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5994,0тыс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2290,9тыс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объединение 14"/>
          <p:cNvSpPr/>
          <p:nvPr/>
        </p:nvSpPr>
        <p:spPr>
          <a:xfrm rot="16200000">
            <a:off x="682608" y="3310388"/>
            <a:ext cx="3220968" cy="2778316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252000" tIns="612000" rIns="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Земельный </a:t>
            </a:r>
            <a:r>
              <a:rPr lang="ru-RU" sz="1600" dirty="0" smtClean="0">
                <a:solidFill>
                  <a:schemeClr val="tx1"/>
                </a:solidFill>
              </a:rPr>
              <a:t>налог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36,0 </a:t>
            </a:r>
            <a:r>
              <a:rPr lang="ru-RU" sz="1600" dirty="0" smtClean="0">
                <a:solidFill>
                  <a:schemeClr val="tx1"/>
                </a:solidFill>
              </a:rPr>
              <a:t>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047568" y="4023031"/>
            <a:ext cx="1388528" cy="113416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1"/>
                </a:solidFill>
              </a:rPr>
              <a:t>2290,9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 rot="5400000">
            <a:off x="5387221" y="3138590"/>
            <a:ext cx="3369798" cy="2919184"/>
          </a:xfrm>
          <a:prstGeom prst="flowChartMerg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lIns="396000" tIns="252000" rIns="288000" bIns="3600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Акцизы по </a:t>
            </a:r>
            <a:r>
              <a:rPr lang="ru-RU" sz="1200" dirty="0" smtClean="0">
                <a:solidFill>
                  <a:schemeClr val="tx1"/>
                </a:solidFill>
              </a:rPr>
              <a:t>подакцизным товарам </a:t>
            </a:r>
            <a:r>
              <a:rPr lang="ru-RU" sz="1200" dirty="0">
                <a:solidFill>
                  <a:schemeClr val="tx1"/>
                </a:solidFill>
              </a:rPr>
              <a:t>(продукции</a:t>
            </a:r>
            <a:r>
              <a:rPr lang="ru-RU" sz="1200" dirty="0" smtClean="0">
                <a:solidFill>
                  <a:schemeClr val="tx1"/>
                </a:solidFill>
              </a:rPr>
              <a:t>),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производимым </a:t>
            </a:r>
            <a:r>
              <a:rPr lang="ru-RU" sz="1200" dirty="0">
                <a:solidFill>
                  <a:schemeClr val="tx1"/>
                </a:solidFill>
              </a:rPr>
              <a:t>на территории Российской Федерации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485,2 </a:t>
            </a:r>
            <a:r>
              <a:rPr lang="ru-RU" sz="1200" dirty="0" smtClean="0">
                <a:solidFill>
                  <a:schemeClr val="tx1"/>
                </a:solidFill>
              </a:rPr>
              <a:t>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471020" y="555679"/>
            <a:ext cx="4477244" cy="3399317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1769,7 </a:t>
            </a:r>
            <a:r>
              <a:rPr lang="ru-RU" sz="1600" dirty="0" smtClean="0">
                <a:solidFill>
                  <a:schemeClr val="tx1"/>
                </a:solidFill>
              </a:rPr>
              <a:t>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226549" y="2158683"/>
            <a:ext cx="2569587" cy="184638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366,7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84944" y="2373676"/>
            <a:ext cx="2974888" cy="227946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306,7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15" name="Правильный пятиугольник 14"/>
          <p:cNvSpPr/>
          <p:nvPr/>
        </p:nvSpPr>
        <p:spPr>
          <a:xfrm>
            <a:off x="5987615" y="2160432"/>
            <a:ext cx="3024335" cy="244827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неналоговые доходы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60,0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>
            <a:off x="3131840" y="4229074"/>
            <a:ext cx="2891875" cy="2519407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из бюджета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Джанкойский район 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5033,9тыс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3" name="Блок-схема: объединение 2"/>
          <p:cNvSpPr/>
          <p:nvPr/>
        </p:nvSpPr>
        <p:spPr>
          <a:xfrm rot="16200000">
            <a:off x="297455" y="2046841"/>
            <a:ext cx="3557689" cy="3361526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поселений  на осуществление первичного воинского учета на территориях, где отсутствуют военные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комиссариаты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144,9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объединение 5"/>
          <p:cNvSpPr/>
          <p:nvPr/>
        </p:nvSpPr>
        <p:spPr>
          <a:xfrm rot="5400000">
            <a:off x="5168682" y="2094221"/>
            <a:ext cx="3545141" cy="3427914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сельских поселений на выполнение передаваемых  полномочий субъектов Российской Федерации        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 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04970" y="3277513"/>
            <a:ext cx="1164401" cy="92336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5994,0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739065" y="665497"/>
            <a:ext cx="3665869" cy="2566524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бюджетной обеспеченности из бюджета Республики Крым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813,6тыс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2139</TotalTime>
  <Words>713</Words>
  <Application>Microsoft Office PowerPoint</Application>
  <PresentationFormat>Экран (4:3)</PresentationFormat>
  <Paragraphs>137</Paragraphs>
  <Slides>13</Slides>
  <Notes>1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муниципального образования Скворцовское сельское поселение Симферопольского  района Республики Крым на 2017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ВИКА</cp:lastModifiedBy>
  <cp:revision>268</cp:revision>
  <cp:lastPrinted>2014-05-13T11:35:02Z</cp:lastPrinted>
  <dcterms:created xsi:type="dcterms:W3CDTF">2014-05-12T16:47:43Z</dcterms:created>
  <dcterms:modified xsi:type="dcterms:W3CDTF">2018-07-30T12:30:16Z</dcterms:modified>
</cp:coreProperties>
</file>